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drawings/vmlDrawing457.vml" ContentType="application/vnd.openxmlformats-officedocument.vmlDrawi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drawings/vmlDrawing458.vml" ContentType="application/vnd.openxmlformats-officedocument.vmlDrawing"/>
  <Override PartName="/ppt/slides/slide5.xml" ContentType="application/vnd.openxmlformats-officedocument.presentationml.slide+xml"/>
  <Override PartName="/ppt/drawings/vmlDrawing459.vml" ContentType="application/vnd.openxmlformats-officedocument.vmlDrawing"/>
  <Override PartName="/ppt/slides/slide6.xml" ContentType="application/vnd.openxmlformats-officedocument.presentationml.slide+xml"/>
  <Override PartName="/ppt/drawings/vmlDrawing460.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drawings/vmlDrawing461.vml" ContentType="application/vnd.openxmlformats-officedocument.vmlDrawin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drawings/vmlDrawing462.vml" ContentType="application/vnd.openxmlformats-officedocument.vmlDrawing"/>
  <Override PartName="/ppt/slides/slide13.xml" ContentType="application/vnd.openxmlformats-officedocument.presentationml.slide+xml"/>
  <Override PartName="/ppt/drawings/vmlDrawing463.vml" ContentType="application/vnd.openxmlformats-officedocument.vmlDrawing"/>
  <Override PartName="/ppt/slides/slide14.xml" ContentType="application/vnd.openxmlformats-officedocument.presentationml.slide+xml"/>
  <Override PartName="/ppt/drawings/vmlDrawing464.vml" ContentType="application/vnd.openxmlformats-officedocument.vmlDrawin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drawings/vmlDrawing465.vml" ContentType="application/vnd.openxmlformats-officedocument.vmlDrawing"/>
  <Override PartName="/ppt/slides/slide18.xml" ContentType="application/vnd.openxmlformats-officedocument.presentationml.slide+xml"/>
  <Override PartName="/ppt/drawings/vmlDrawing466.vml" ContentType="application/vnd.openxmlformats-officedocument.vmlDrawing"/>
  <Override PartName="/ppt/slides/slide19.xml" ContentType="application/vnd.openxmlformats-officedocument.presentationml.slide+xml"/>
  <Override PartName="/ppt/drawings/vmlDrawing467.vml" ContentType="application/vnd.openxmlformats-officedocument.vmlDrawing"/>
  <Override PartName="/ppt/slides/slide20.xml" ContentType="application/vnd.openxmlformats-officedocument.presentationml.slide+xml"/>
  <Override PartName="/ppt/drawings/vmlDrawing468.vml" ContentType="application/vnd.openxmlformats-officedocument.vmlDrawing"/>
  <Override PartName="/ppt/slides/slide21.xml" ContentType="application/vnd.openxmlformats-officedocument.presentationml.slide+xml"/>
  <Override PartName="/ppt/drawings/vmlDrawing469.vml" ContentType="application/vnd.openxmlformats-officedocument.vmlDrawing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5" r:id="rId13"/>
    <p:sldId id="267" r:id="rId14"/>
    <p:sldId id="268" r:id="rId15"/>
    <p:sldId id="269" r:id="rId16"/>
    <p:sldId id="288" r:id="rId17"/>
    <p:sldId id="270" r:id="rId18"/>
    <p:sldId id="271" r:id="rId19"/>
    <p:sldId id="284" r:id="rId20"/>
    <p:sldId id="272" r:id="rId21"/>
    <p:sldId id="273" r:id="rId22"/>
    <p:sldId id="274" r:id="rId23"/>
    <p:sldId id="289" r:id="rId24"/>
    <p:sldId id="275" r:id="rId25"/>
    <p:sldId id="277" r:id="rId26"/>
    <p:sldId id="278" r:id="rId27"/>
    <p:sldId id="276" r:id="rId28"/>
    <p:sldId id="279" r:id="rId29"/>
    <p:sldId id="281" r:id="rId30"/>
    <p:sldId id="280" r:id="rId31"/>
    <p:sldId id="282" r:id="rId32"/>
  </p:sldIdLst>
  <p:sldSz type="screen4x3" cy="6858000" cx="9144000"/>
  <p:notesSz cx="6858000" cy="9144000"/>
  <p:defaultTextStyle>
    <a:defPPr>
      <a:defRPr lang="en-US"/>
    </a:defPPr>
    <a:lvl1pPr algn="l" defTabSz="914400" eaLnBrk="1" fontAlgn="base" hangingPunct="1" indent="0" latinLnBrk="0" lvl="0" marL="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algn="l" defTabSz="914400" eaLnBrk="1" fontAlgn="base" hangingPunct="1" indent="0" latinLnBrk="0" lvl="1" marL="4572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algn="l" defTabSz="914400" eaLnBrk="1" fontAlgn="base" hangingPunct="1" indent="0" latinLnBrk="0" lvl="2" marL="9144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algn="l" defTabSz="914400" eaLnBrk="1" fontAlgn="base" hangingPunct="1" indent="0" latinLnBrk="0" lvl="3" marL="13716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algn="l" defTabSz="914400" eaLnBrk="1" fontAlgn="base" hangingPunct="1" indent="0" latinLnBrk="0" lvl="4" marL="18288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algn="l" defTabSz="914400" eaLnBrk="1" fontAlgn="base" hangingPunct="1" indent="0" latinLnBrk="0" lvl="5" marL="22860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algn="l" defTabSz="914400" eaLnBrk="1" fontAlgn="base" hangingPunct="1" indent="0" latinLnBrk="0" lvl="6" marL="27432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algn="l" defTabSz="914400" eaLnBrk="1" fontAlgn="base" hangingPunct="1" indent="0" latinLnBrk="0" lvl="7" marL="32004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algn="l" defTabSz="914400" eaLnBrk="1" fontAlgn="base" hangingPunct="1" indent="0" latinLnBrk="0" lvl="8" marL="3657600" rtl="0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 horzBarState="maximized">
    <p:restoredLeft sz="15981"/>
    <p:restoredTop sz="94660"/>
  </p:normalViewPr>
  <p:slideViewPr>
    <p:cSldViewPr showGuides="1" snapToGrid="0">
      <p:cViewPr varScale="1">
        <p:scale>
          <a:sx n="53" d="100"/>
          <a:sy n="53" d="100"/>
        </p:scale>
        <p:origin x="180" y="54"/>
      </p:cViewPr>
      <p:guideLst>
        <p:guide orient="horz" pos="2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tableStyles" Target="tableStyle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/Relationships>
</file>

<file path=ppt/drawings/_rels/vmlDrawing457.vml.rels><?xml version="1.0" encoding="UTF-8" standalone="yes"?>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58.vml.rels><?xml version="1.0" encoding="UTF-8" standalone="yes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459.vml.rels><?xml version="1.0" encoding="UTF-8" standalone="yes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4.wmf"/></Relationships>
</file>

<file path=ppt/drawings/_rels/vmlDrawing460.vml.rels><?xml version="1.0" encoding="UTF-8" standalone="yes"?>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61.vml.rels><?xml version="1.0" encoding="UTF-8" standalone="yes"?>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62.vml.rels><?xml version="1.0" encoding="UTF-8" standalone="yes"?>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63.vml.rels><?xml version="1.0" encoding="UTF-8" standalone="yes"?>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64.vml.rels><?xml version="1.0" encoding="UTF-8" standalone="yes"?>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65.vml.rels><?xml version="1.0" encoding="UTF-8" standalone="yes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4.wmf"/></Relationships>
</file>

<file path=ppt/drawings/_rels/vmlDrawing466.vml.rels><?xml version="1.0" encoding="UTF-8" standalone="yes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467.vml.rels><?xml version="1.0" encoding="UTF-8" standalone="yes"?>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68.vml.rels><?xml version="1.0" encoding="UTF-8" standalone="yes"?>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69.vml.rels><?xml version="1.0" encoding="UTF-8" standalone="yes"?>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4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pPr fontAlgn="auto"/>
            <a:r>
              <a:rPr lang="en-US" noProof="1" strike="noStrike" smtClean="0"/>
              <a:t>Click to edit Master subtitle style</a:t>
            </a:r>
            <a:endParaRPr lang="en-US" noProof="1" strike="noStrike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4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2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and Tex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22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5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5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59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</p:txBody>
      </p:sp>
      <p:sp>
        <p:nvSpPr>
          <p:cNvPr id="1048660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6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</p:txBody>
      </p:sp>
      <p:sp>
        <p:nvSpPr>
          <p:cNvPr id="1048662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6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6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6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67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  <a:p>
            <a:pPr fontAlgn="auto" lvl="1"/>
            <a:r>
              <a:rPr lang="en-US" noProof="1" strike="noStrike" smtClean="0"/>
              <a:t>Second level</a:t>
            </a:r>
            <a:endParaRPr lang="en-US" noProof="1" strike="noStrike" smtClean="0"/>
          </a:p>
          <a:p>
            <a:pPr fontAlgn="auto" lvl="2"/>
            <a:r>
              <a:rPr lang="en-US" noProof="1" strike="noStrike" smtClean="0"/>
              <a:t>Third level</a:t>
            </a:r>
            <a:endParaRPr lang="en-US" noProof="1" strike="noStrike" smtClean="0"/>
          </a:p>
          <a:p>
            <a:pPr fontAlgn="auto" lvl="3"/>
            <a:r>
              <a:rPr lang="en-US" noProof="1" strike="noStrike" smtClean="0"/>
              <a:t>Fourth level</a:t>
            </a:r>
            <a:endParaRPr lang="en-US" noProof="1" strike="noStrike" smtClean="0"/>
          </a:p>
          <a:p>
            <a:pPr fontAlgn="auto" lvl="4"/>
            <a:r>
              <a:rPr lang="en-US" noProof="1" strike="noStrike" smtClean="0"/>
              <a:t>Fifth level</a:t>
            </a:r>
            <a:endParaRPr lang="en-US" noProof="1" strike="noStrike"/>
          </a:p>
        </p:txBody>
      </p:sp>
      <p:sp>
        <p:nvSpPr>
          <p:cNvPr id="104866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noProof="1" strike="noStrike" smtClean="0"/>
              <a:t>Click to edit Master title style</a:t>
            </a:r>
            <a:endParaRPr lang="en-US" noProof="1" strike="noStrike"/>
          </a:p>
        </p:txBody>
      </p:sp>
      <p:sp>
        <p:nvSpPr>
          <p:cNvPr id="1048637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fontAlgn="auto"/>
            <a:endParaRPr lang="en-US" noProof="1" strike="noStrike"/>
          </a:p>
        </p:txBody>
      </p:sp>
      <p:sp>
        <p:nvSpPr>
          <p:cNvPr id="104863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fontAlgn="auto" lvl="0"/>
            <a:r>
              <a:rPr lang="en-US" noProof="1" strike="noStrike" smtClean="0"/>
              <a:t>Click to edit Master text styles</a:t>
            </a:r>
            <a:endParaRPr lang="en-US" noProof="1" strike="noStrike" smtClean="0"/>
          </a:p>
        </p:txBody>
      </p:sp>
      <p:sp>
        <p:nvSpPr>
          <p:cNvPr id="10486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6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noProof="1" strike="noStrike"/>
          </a:p>
        </p:txBody>
      </p:sp>
      <p:sp>
        <p:nvSpPr>
          <p:cNvPr id="10486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6" name=""/>
        <p:cNvGrpSpPr/>
        <p:nvPr/>
      </p:nvGrpSpPr>
      <p:grpSpPr>
        <a:xfrm/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  <a:noFill/>
          <a:ln w="9525">
            <a:noFill/>
          </a:ln>
        </p:spPr>
        <p:txBody>
          <a:bodyPr anchor="ctr" anchorCtr="0" bIns="45720" lIns="91440" rIns="91440" tIns="45720" vert="horz"/>
          <a:p>
            <a:pPr lvl="0"/>
            <a:r>
              <a:rPr altLang="zh-CN" lang="en-US"/>
              <a:t>Click to edit Master title style</a:t>
            </a:r>
            <a:endParaRPr altLang="zh-CN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/>
          <a:noFill/>
          <a:ln w="9525">
            <a:noFill/>
          </a:ln>
        </p:spPr>
        <p:txBody>
          <a:bodyPr anchor="t" anchorCtr="0" bIns="45720" lIns="91440" rIns="91440" tIns="45720" vert="horz"/>
          <a:p>
            <a:pPr lvl="0"/>
            <a:r>
              <a:rPr altLang="zh-CN" lang="en-US"/>
              <a:t>Click to edit Master text styles</a:t>
            </a:r>
            <a:endParaRPr altLang="zh-CN" lang="en-US"/>
          </a:p>
          <a:p>
            <a:pPr lvl="1"/>
            <a:r>
              <a:rPr altLang="zh-CN" lang="en-US"/>
              <a:t>Second level</a:t>
            </a:r>
            <a:endParaRPr altLang="zh-CN" lang="en-US"/>
          </a:p>
          <a:p>
            <a:pPr lvl="2"/>
            <a:r>
              <a:rPr altLang="zh-CN" lang="en-US"/>
              <a:t>Third level</a:t>
            </a:r>
            <a:endParaRPr altLang="zh-CN" lang="en-US"/>
          </a:p>
          <a:p>
            <a:pPr lvl="3"/>
            <a:r>
              <a:rPr altLang="zh-CN" lang="en-US"/>
              <a:t>Fourth level</a:t>
            </a:r>
            <a:endParaRPr altLang="zh-CN" lang="en-US"/>
          </a:p>
          <a:p>
            <a:pPr lvl="4"/>
            <a:r>
              <a:rPr altLang="zh-CN" lang="en-US"/>
              <a:t>Fifth level</a:t>
            </a:r>
            <a:endParaRPr altLang="zh-CN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63A1C593-65D0-4073-BCC9-577B9352EA97}" type="datetimeFigureOut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noProof="1" strike="noStrike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9B618960-8005-486C-9A75-10CB2AAC16F9}" type="slidenum">
              <a:rPr lang="en-US" noProof="1" strike="noStrike" smtClean="0">
                <a:latin typeface="+mn-lt"/>
                <a:ea typeface="+mn-ea"/>
                <a:cs typeface="+mn-cs"/>
              </a:rPr>
            </a:fld>
            <a:endParaRPr lang="en-US" noProof="1" strike="noStrike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mlDrawing" Target="../drawings/vmlDrawing462.v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7.bin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3.v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8.bin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4.v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9.bin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5.v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0.bin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6.v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1.bin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7.v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57.v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2.bin"/><Relationship Id="rId2" Type="http://schemas.openxmlformats.org/officeDocument/2006/relationships/image" Target="../media/image19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8.v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3.bin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9.v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7.xml"/><Relationship Id="rId6" Type="http://schemas.openxmlformats.org/officeDocument/2006/relationships/vmlDrawing" Target="../drawings/vmlDrawing458.v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3.bin"/><Relationship Id="rId2" Type="http://schemas.openxmlformats.org/officeDocument/2006/relationships/image" Target="../media/image2.wmf"/><Relationship Id="rId3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5" Type="http://schemas.openxmlformats.org/officeDocument/2006/relationships/slideLayout" Target="../slideLayouts/slideLayout7.xml"/><Relationship Id="rId6" Type="http://schemas.openxmlformats.org/officeDocument/2006/relationships/vmlDrawing" Target="../drawings/vmlDrawing459.v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5.bin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0.v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6.bin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7.xml"/><Relationship Id="rId4" Type="http://schemas.openxmlformats.org/officeDocument/2006/relationships/vmlDrawing" Target="../drawings/vmlDrawing461.v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/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>
          <a:xfrm>
            <a:off x="0" y="749935"/>
            <a:ext cx="8877300" cy="4580255"/>
          </a:xfrm>
        </p:spPr>
        <p:txBody>
          <a:bodyPr anchor="b"/>
          <a:p>
            <a:pPr fontAlgn="auto"/>
            <a:r>
              <a:rPr lang="en-US" noProof="1" strike="noStrike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 Math" panose="02040503050406030204" charset="0"/>
                <a:cs typeface="Cambria Math" panose="02040503050406030204" charset="0"/>
              </a:rPr>
              <a:t>THREE PHASE ALTERNATOR/ SYNCHRONOUS GENERATOR</a:t>
            </a:r>
            <a:endParaRPr lang="en-US" noProof="1" strike="noStrike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/>
      </p:grpSpPr>
      <p:sp>
        <p:nvSpPr>
          <p:cNvPr id="1048599" name="Text Box 3"/>
          <p:cNvSpPr txBox="1"/>
          <p:nvPr/>
        </p:nvSpPr>
        <p:spPr>
          <a:xfrm>
            <a:off x="80644" y="79375"/>
            <a:ext cx="8981441" cy="6779260"/>
          </a:xfrm>
          <a:prstGeom prst="rect"/>
          <a:noFill/>
          <a:ln w="9525">
            <a:noFill/>
          </a:ln>
        </p:spPr>
        <p:txBody>
          <a:bodyPr anchor="t" anchorCtr="0" wrap="square">
            <a:noAutofit/>
          </a:bodyPr>
          <a:p>
            <a:r>
              <a:rPr altLang="zh-CN" lang="en-US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charset="0"/>
                <a:ea typeface="+mn-ea"/>
                <a:cs typeface="+mn-cs"/>
              </a:rPr>
              <a:t>Working of alternator</a:t>
            </a:r>
            <a:endParaRPr altLang="zh-CN" lang="en-US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CN" i="1" lang="en-US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the rotor rotates, the armature conductors are cut by the magnetic flux. Hence an emf is induced in the armature conductors.</a:t>
            </a:r>
            <a:endParaRPr altLang="zh-CN" i="1" lang="en-US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altLang="zh-CN" i="1" lang="en-US" noProof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frequency of the induced emf depends on the number of N and S poles and the speed of rotor.</a:t>
            </a:r>
            <a:endParaRPr altLang="zh-CN" i="1" lang="en-US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altLang="zh-CN" sz="2400" lang="en-US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charset="0"/>
                <a:ea typeface="+mn-ea"/>
                <a:cs typeface="+mn-cs"/>
              </a:rPr>
              <a:t>Frequency of induced emf</a:t>
            </a:r>
            <a:endParaRPr altLang="zh-CN" sz="2400" lang="en-US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charset="0"/>
            </a:endParaRPr>
          </a:p>
          <a:p>
            <a:r>
              <a:rPr altLang="zh-CN" lang="en-US" noProof="1">
                <a:latin typeface="Calibri" panose="020F0502020204030204" charset="0"/>
                <a:ea typeface="+mn-ea"/>
                <a:cs typeface="+mn-cs"/>
              </a:rPr>
              <a:t>T</a:t>
            </a:r>
            <a:r>
              <a:rPr altLang="zh-CN" sz="2000" lang="en-US" noProof="1">
                <a:latin typeface="Calibri" panose="020F0502020204030204" charset="0"/>
                <a:ea typeface="+mn-ea"/>
                <a:cs typeface="+mn-cs"/>
              </a:rPr>
              <a:t>he frquency of induced emf in the armature conductor depends upon the rotor speed and the number of poles</a:t>
            </a:r>
            <a:endParaRPr altLang="zh-CN" sz="2000" lang="en-US" noProof="1">
              <a:latin typeface="Calibri" panose="020F0502020204030204" charset="0"/>
            </a:endParaRPr>
          </a:p>
          <a:p>
            <a:pPr indent="457200"/>
            <a:r>
              <a:rPr altLang="zh-CN" sz="2000" lang="en-US" noProof="1">
                <a:latin typeface="Calibri" panose="020F0502020204030204" charset="0"/>
                <a:ea typeface="+mn-ea"/>
                <a:cs typeface="+mn-cs"/>
              </a:rPr>
              <a:t>N - Rotor speed in rpm</a:t>
            </a:r>
            <a:endParaRPr altLang="zh-CN" sz="2000" lang="en-US" noProof="1">
              <a:latin typeface="Calibri" panose="020F0502020204030204" charset="0"/>
            </a:endParaRPr>
          </a:p>
          <a:p>
            <a:pPr indent="457200"/>
            <a:r>
              <a:rPr altLang="zh-CN" sz="2000" lang="en-US" noProof="1">
                <a:latin typeface="Calibri" panose="020F0502020204030204" charset="0"/>
                <a:ea typeface="+mn-ea"/>
                <a:cs typeface="+mn-cs"/>
              </a:rPr>
              <a:t>P - Number of rotor poles</a:t>
            </a:r>
            <a:endParaRPr altLang="zh-CN" sz="2000" lang="en-US" noProof="1">
              <a:latin typeface="Calibri" panose="020F0502020204030204" charset="0"/>
            </a:endParaRPr>
          </a:p>
          <a:p>
            <a:pPr fontAlgn="base" lvl="1"/>
            <a:r>
              <a:rPr altLang="zh-CN" sz="2000" lang="en-US" noProof="1" strike="noStrike">
                <a:latin typeface="Calibri" panose="020F0502020204030204" charset="0"/>
                <a:ea typeface="+mn-ea"/>
                <a:cs typeface="+mn-cs"/>
              </a:rPr>
              <a:t>f - frquency of induced emf in Hz</a:t>
            </a:r>
            <a:endParaRPr altLang="zh-CN" sz="2000" lang="en-US" noProof="1" strike="noStrike">
              <a:latin typeface="Calibri" panose="020F0502020204030204" charset="0"/>
            </a:endParaRPr>
          </a:p>
          <a:p>
            <a:endParaRPr altLang="zh-CN" sz="2000" lang="en-US" noProof="1">
              <a:latin typeface="Calibri" panose="020F0502020204030204" charset="0"/>
            </a:endParaRPr>
          </a:p>
          <a:p>
            <a:r>
              <a:rPr altLang="zh-CN" sz="2000" lang="en-US" noProof="1">
                <a:latin typeface="Calibri" panose="020F0502020204030204" charset="0"/>
                <a:ea typeface="+mn-ea"/>
                <a:cs typeface="+mn-cs"/>
              </a:rPr>
              <a:t>Positive voltage is induced when a Npole sweeps across the conductor a similar negative voltage is induced when a S pole sweeps</a:t>
            </a:r>
            <a:endParaRPr altLang="zh-CN" sz="2000" lang="en-US" noProof="1">
              <a:latin typeface="Calibri" panose="020F0502020204030204" charset="0"/>
            </a:endParaRPr>
          </a:p>
          <a:p>
            <a:pPr indent="457200"/>
            <a:r>
              <a:rPr altLang="zh-CN" b="1" sz="2000" lang="en-US" noProof="1">
                <a:solidFill>
                  <a:srgbClr val="00B050"/>
                </a:solidFill>
                <a:latin typeface="Calibri" panose="020F0502020204030204" charset="0"/>
                <a:ea typeface="+mn-ea"/>
                <a:cs typeface="+mn-cs"/>
              </a:rPr>
              <a:t>Number of cycles/revolution = number of pairs of poles= P/2</a:t>
            </a:r>
            <a:endParaRPr altLang="zh-CN" b="1" sz="2000" lang="en-US" noProof="1">
              <a:solidFill>
                <a:srgbClr val="00B050"/>
              </a:solidFill>
              <a:latin typeface="Calibri" panose="020F0502020204030204" charset="0"/>
            </a:endParaRPr>
          </a:p>
          <a:p>
            <a:pPr indent="457200"/>
            <a:r>
              <a:rPr altLang="zh-CN" b="1" sz="2000" lang="en-US" noProof="1">
                <a:solidFill>
                  <a:srgbClr val="00B050"/>
                </a:solidFill>
                <a:latin typeface="Calibri" panose="020F0502020204030204" charset="0"/>
                <a:ea typeface="+mn-ea"/>
                <a:cs typeface="+mn-cs"/>
              </a:rPr>
              <a:t>Number of revolutions/second = N /60</a:t>
            </a:r>
            <a:endParaRPr altLang="zh-CN" b="1" sz="2000" lang="en-US" noProof="1">
              <a:solidFill>
                <a:srgbClr val="00B050"/>
              </a:solidFill>
              <a:latin typeface="Calibri" panose="020F0502020204030204" charset="0"/>
            </a:endParaRPr>
          </a:p>
          <a:p>
            <a:pPr indent="457200"/>
            <a:r>
              <a:rPr altLang="zh-CN" b="1" sz="2000" lang="en-US" noProof="1">
                <a:solidFill>
                  <a:srgbClr val="00B050"/>
                </a:solidFill>
                <a:latin typeface="Calibri" panose="020F0502020204030204" charset="0"/>
                <a:ea typeface="+mn-ea"/>
                <a:cs typeface="+mn-cs"/>
              </a:rPr>
              <a:t>Number of cycles/ seconds =  (P/2)*(N/60)= (PN)/120</a:t>
            </a:r>
            <a:endParaRPr altLang="zh-CN" b="1" sz="2000" lang="en-US" noProof="1">
              <a:solidFill>
                <a:srgbClr val="00B050"/>
              </a:solidFill>
              <a:latin typeface="Calibri" panose="020F0502020204030204" charset="0"/>
            </a:endParaRPr>
          </a:p>
          <a:p>
            <a:pPr indent="457200"/>
            <a:r>
              <a:rPr altLang="zh-CN" b="1" sz="2000" lang="en-US" noProof="1">
                <a:solidFill>
                  <a:srgbClr val="00B050"/>
                </a:solidFill>
                <a:latin typeface="Calibri" panose="020F0502020204030204" charset="0"/>
                <a:ea typeface="+mn-ea"/>
                <a:cs typeface="+mn-cs"/>
              </a:rPr>
              <a:t>Frequency of induced emf is f= (PN)/120</a:t>
            </a:r>
            <a:endParaRPr altLang="zh-CN" b="1" sz="2000" lang="en-US" noProof="1">
              <a:solidFill>
                <a:srgbClr val="00B050"/>
              </a:solidFill>
              <a:latin typeface="Calibri" panose="020F0502020204030204" charset="0"/>
            </a:endParaRPr>
          </a:p>
          <a:p>
            <a:pPr indent="457200"/>
            <a:endParaRPr altLang="zh-CN" b="1" sz="2000" lang="en-US" noProof="1">
              <a:solidFill>
                <a:srgbClr val="FF0000"/>
              </a:solidFill>
              <a:latin typeface="Calibri" panose="020F0502020204030204" charset="0"/>
            </a:endParaRPr>
          </a:p>
          <a:p>
            <a:pPr indent="457200"/>
            <a:r>
              <a:rPr altLang="zh-CN" b="1" sz="2000" lang="en-US" noProof="1">
                <a:solidFill>
                  <a:srgbClr val="FF0000"/>
                </a:solidFill>
                <a:latin typeface="Calibri" panose="020F0502020204030204" charset="0"/>
                <a:ea typeface="+mn-ea"/>
                <a:cs typeface="+mn-cs"/>
              </a:rPr>
              <a:t>Alternator must run at synchronous speed to give an output of desired frequency</a:t>
            </a:r>
            <a:r>
              <a:rPr altLang="zh-CN" sz="2000" lang="en-US" noProof="1">
                <a:latin typeface="Calibri" panose="020F0502020204030204" charset="0"/>
                <a:ea typeface="+mn-ea"/>
                <a:cs typeface="+mn-cs"/>
              </a:rPr>
              <a:t>.</a:t>
            </a:r>
            <a:endParaRPr altLang="zh-CN" sz="2000" lang="en-US" noProof="1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ext Box 1"/>
          <p:cNvSpPr txBox="1"/>
          <p:nvPr/>
        </p:nvSpPr>
        <p:spPr>
          <a:xfrm>
            <a:off x="516239" y="988476"/>
            <a:ext cx="8111522" cy="891539"/>
          </a:xfrm>
          <a:prstGeom prst="rect"/>
          <a:solidFill>
            <a:srgbClr val="F4B183"/>
          </a:solidFill>
        </p:spPr>
        <p:txBody>
          <a:bodyPr rtlCol="0" wrap="square">
            <a:spAutoFit/>
            <a:scene3d>
              <a:camera prst="orthographicFront"/>
              <a:lightRig dir="t" rig="threePt"/>
            </a:scene3d>
          </a:bodyPr>
          <a:lstStyle>
            <a:defPPr>
              <a:defRPr lang="en-US"/>
            </a:defPPr>
            <a:lvl1pPr algn="l" defTabSz="914400" eaLnBrk="1" fontAlgn="base" hangingPunct="1" indent="0" latinLnBrk="0" lvl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algn="l" defTabSz="914400" eaLnBrk="1" fontAlgn="base" hangingPunct="1" indent="0" latinLnBrk="0" lvl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algn="l" defTabSz="914400" eaLnBrk="1" fontAlgn="base" hangingPunct="1" indent="0" latinLnBrk="0" lvl="2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algn="l" defTabSz="914400" eaLnBrk="1" fontAlgn="base" hangingPunct="1" indent="0" latinLnBrk="0" lvl="3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algn="l" defTabSz="914400" eaLnBrk="1" fontAlgn="base" hangingPunct="1" indent="0" latinLnBrk="0" lvl="4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algn="l" defTabSz="914400" eaLnBrk="1" fontAlgn="base" hangingPunct="1" indent="0" latinLnBrk="0" lvl="5" marL="22860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algn="l" defTabSz="914400" eaLnBrk="1" fontAlgn="base" hangingPunct="1" indent="0" latinLnBrk="0" lvl="6" marL="2743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algn="l" defTabSz="914400" eaLnBrk="1" fontAlgn="base" hangingPunct="1" indent="0" latinLnBrk="0" lvl="7" marL="3200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algn="l" defTabSz="914400" eaLnBrk="1" fontAlgn="base" hangingPunct="1" indent="0" latinLnBrk="0" lvl="8" marL="3657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r>
              <a:rPr sz="5400" lang="en-US">
                <a:ln w="22225">
                  <a:solidFill>
                    <a:srgbClr val="ED7D31"/>
                  </a:solidFill>
                  <a:prstDash val="solid"/>
                </a:ln>
                <a:solidFill>
                  <a:srgbClr val="FF0000"/>
                </a:solidFill>
                <a:effectLst/>
                <a:latin typeface="Arial"/>
              </a:rPr>
              <a:t>SYNCHRONOUS MOTOR</a:t>
            </a:r>
            <a:endParaRPr sz="3200" lang="en-US">
              <a:ln w="22225">
                <a:solidFill>
                  <a:srgbClr val="ED7D31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96426" y="2345841"/>
            <a:ext cx="6995147" cy="418758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/>
      </p:grpSpPr>
      <p:sp>
        <p:nvSpPr>
          <p:cNvPr id="1048600" name="Text Box 1"/>
          <p:cNvSpPr txBox="1"/>
          <p:nvPr/>
        </p:nvSpPr>
        <p:spPr>
          <a:xfrm>
            <a:off x="663575" y="230505"/>
            <a:ext cx="7088505" cy="583565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txBody>
          <a:bodyPr rtlCol="0" wrap="square">
            <a:spAutoFit/>
            <a:scene3d>
              <a:camera prst="orthographicFront"/>
              <a:lightRig dir="t" rig="threePt"/>
            </a:scene3d>
          </a:bodyPr>
          <a:p>
            <a:r>
              <a:rPr sz="3200"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SYNCHRONOUS MOTOR</a:t>
            </a:r>
            <a:endParaRPr sz="3200" lang="en-US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48601" name="Text Box 2"/>
          <p:cNvSpPr txBox="1"/>
          <p:nvPr/>
        </p:nvSpPr>
        <p:spPr>
          <a:xfrm>
            <a:off x="243523" y="1547623"/>
            <a:ext cx="8538679" cy="38252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sz="2400" lang="en-US">
                <a:solidFill>
                  <a:srgbClr val="6600CC"/>
                </a:solidFill>
                <a:latin typeface="Cambria" panose="02040503050406030204" charset="0"/>
                <a:cs typeface="Cambria" panose="02040503050406030204" charset="0"/>
              </a:rPr>
              <a:t>Synchronous motor is one type of 3 phase AC motor which operates at a constant speed from no load to full load</a:t>
            </a:r>
            <a:endParaRPr b="1" sz="2400" lang="en-US">
              <a:solidFill>
                <a:srgbClr val="6600C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sz="2400" lang="en-US">
                <a:solidFill>
                  <a:srgbClr val="6600CC"/>
                </a:solidFill>
                <a:latin typeface="Cambria" panose="02040503050406030204" charset="0"/>
                <a:cs typeface="Cambria" panose="02040503050406030204" charset="0"/>
              </a:rPr>
              <a:t>It’s used in many applications because of its fixed speed from no load to full load, its high efficiency and low initial cost</a:t>
            </a:r>
            <a:endParaRPr b="1" sz="2400" lang="en-US">
              <a:solidFill>
                <a:srgbClr val="6600CC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sz="2400" lang="en-US">
                <a:solidFill>
                  <a:srgbClr val="6600CC"/>
                </a:solidFill>
                <a:latin typeface="Cambria" panose="02040503050406030204" charset="0"/>
                <a:cs typeface="Cambria" panose="02040503050406030204" charset="0"/>
              </a:rPr>
              <a:t>Also used to improve the power factor of 3phase AC industrial circuits</a:t>
            </a:r>
            <a:endParaRPr b="1" sz="2400" lang="en-US">
              <a:solidFill>
                <a:srgbClr val="6600CC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/>
      </p:grpSpPr>
      <p:graphicFrame>
        <p:nvGraphicFramePr>
          <p:cNvPr id="4194310" name="Object 4"/>
          <p:cNvGraphicFramePr>
            <a:graphicFrameLocks/>
          </p:cNvGraphicFramePr>
          <p:nvPr/>
        </p:nvGraphicFramePr>
        <p:xfrm>
          <a:off x="349884" y="4112059"/>
          <a:ext cx="8295005" cy="202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6" imgH="1314450" imgW="6048375" progId="Paint.Picture">
                  <p:embed/>
                </p:oleObj>
              </mc:Choice>
              <mc:Fallback>
                <p:oleObj name="" r:id="rId1" spid="" imgH="1314450" imgW="6048375" progId="Paint.Picture">
                  <p:embed/>
                  <p:pic>
                    <p:nvPicPr>
                      <p:cNvPr id="2097164" name="Picture 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302895" y="5461000"/>
                        <a:ext cx="8295005" cy="1315085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6" name="Text Box 3"/>
          <p:cNvSpPr txBox="1"/>
          <p:nvPr/>
        </p:nvSpPr>
        <p:spPr>
          <a:xfrm>
            <a:off x="349884" y="403860"/>
            <a:ext cx="8444230" cy="30251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fontAlgn="base" hangingPunct="1" indent="0" latinLnBrk="0" lvl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algn="l" defTabSz="914400" eaLnBrk="1" fontAlgn="base" hangingPunct="1" indent="0" latinLnBrk="0" lvl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algn="l" defTabSz="914400" eaLnBrk="1" fontAlgn="base" hangingPunct="1" indent="0" latinLnBrk="0" lvl="2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algn="l" defTabSz="914400" eaLnBrk="1" fontAlgn="base" hangingPunct="1" indent="0" latinLnBrk="0" lvl="3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algn="l" defTabSz="914400" eaLnBrk="1" fontAlgn="base" hangingPunct="1" indent="0" latinLnBrk="0" lvl="4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algn="l" defTabSz="914400" eaLnBrk="1" fontAlgn="base" hangingPunct="1" indent="0" latinLnBrk="0" lvl="5" marL="22860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algn="l" defTabSz="914400" eaLnBrk="1" fontAlgn="base" hangingPunct="1" indent="0" latinLnBrk="0" lvl="6" marL="2743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algn="l" defTabSz="914400" eaLnBrk="1" fontAlgn="base" hangingPunct="1" indent="0" latinLnBrk="0" lvl="7" marL="3200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algn="l" defTabSz="914400" eaLnBrk="1" fontAlgn="base" hangingPunct="1" indent="0" latinLnBrk="0" lvl="8" marL="3657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b="1" sz="2800" lang="en-US">
                <a:solidFill>
                  <a:srgbClr val="FF0000"/>
                </a:solidFill>
                <a:latin typeface="Arial"/>
              </a:rPr>
              <a:t>Principle of operation</a:t>
            </a:r>
            <a:endParaRPr b="1" sz="2800" lang="en-US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When a sinusoidal voltage is applied to a winding, the magnetic field produced by the resultant current flow will also be sinusoidally varying with respect to time. Field is pulsating.</a:t>
            </a:r>
            <a:endParaRPr b="1" sz="2000" i="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50000"/>
              </a:lnSpc>
            </a:pPr>
            <a:endParaRPr lang="en-US"/>
          </a:p>
          <a:p>
            <a:pPr algn="ctr">
              <a:lnSpc>
                <a:spcPct val="150000"/>
              </a:lnSpc>
            </a:pPr>
            <a:r>
              <a:rPr b="1" sz="2400" lang="en-US">
                <a:solidFill>
                  <a:srgbClr val="5B9BD5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  <a:latin typeface="Arial"/>
              </a:rPr>
              <a:t>Ns = (120xf)/P</a:t>
            </a:r>
            <a:endParaRPr b="1" sz="2400" lang="en-US">
              <a:solidFill>
                <a:srgbClr val="5B9BD5"/>
              </a:solidFill>
              <a:effectLst>
                <a:outerShdw algn="ctr" blurRad="38100" dir="5400000" dist="25400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/>
      </p:grpSpPr>
      <p:graphicFrame>
        <p:nvGraphicFramePr>
          <p:cNvPr id="4194308" name="Object 1"/>
          <p:cNvGraphicFramePr>
            <a:graphicFrameLocks/>
          </p:cNvGraphicFramePr>
          <p:nvPr/>
        </p:nvGraphicFramePr>
        <p:xfrm>
          <a:off x="342900" y="0"/>
          <a:ext cx="8801100" cy="654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" imgH="2733675" imgW="6267450" progId="Paint.Picture">
                  <p:embed/>
                </p:oleObj>
              </mc:Choice>
              <mc:Fallback>
                <p:oleObj name="" r:id="rId1" spid="" imgH="2733675" imgW="6267450" progId="Paint.Picture">
                  <p:embed/>
                  <p:pic>
                    <p:nvPicPr>
                      <p:cNvPr id="2097160" name="Picture 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342900" y="0"/>
                        <a:ext cx="8801100" cy="6546215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112930" y="3929677"/>
            <a:ext cx="3685339" cy="2727664"/>
          </a:xfrm>
          <a:prstGeom prst="rect"/>
        </p:spPr>
      </p:pic>
      <p:sp>
        <p:nvSpPr>
          <p:cNvPr id="1048685" name=""/>
          <p:cNvSpPr txBox="1"/>
          <p:nvPr/>
        </p:nvSpPr>
        <p:spPr>
          <a:xfrm>
            <a:off x="0" y="279088"/>
            <a:ext cx="8290926" cy="3774440"/>
          </a:xfrm>
          <a:prstGeom prst="rect"/>
        </p:spPr>
        <p:txBody>
          <a:bodyPr anchor="t" rtlCol="0" wrap="square">
            <a:spAutoFit/>
          </a:bodyPr>
          <a:p>
            <a:pPr indent="-457200" marL="457200">
              <a:buFont typeface="Wingdings" charset="2"/>
              <a:buChar char="n"/>
            </a:pPr>
            <a:r>
              <a:rPr sz="2400" lang="en-GB">
                <a:solidFill>
                  <a:srgbClr val="000000"/>
                </a:solidFill>
              </a:rPr>
              <a:t>The rotor attracts towards the pole of the stator for the first half cycle of the supply and repels for the second half cycle. </a:t>
            </a:r>
            <a:endParaRPr sz="2800" lang="en-GB">
              <a:solidFill>
                <a:srgbClr val="000000"/>
              </a:solidFill>
            </a:endParaRPr>
          </a:p>
          <a:p>
            <a:pPr indent="-457200" marL="457200">
              <a:buFont typeface="Wingdings" charset="2"/>
              <a:buChar char="n"/>
            </a:pPr>
            <a:r>
              <a:rPr sz="2400" lang="en-GB">
                <a:solidFill>
                  <a:srgbClr val="000000"/>
                </a:solidFill>
              </a:rPr>
              <a:t>Thus the rotor becomes pulsated only at one place. This is the reason because of which the </a:t>
            </a:r>
            <a:r>
              <a:rPr b="1" sz="2800" lang="en-GB">
                <a:solidFill>
                  <a:srgbClr val="BF0000"/>
                </a:solidFill>
              </a:rPr>
              <a:t>synchronous motor is not self-starting</a:t>
            </a:r>
            <a:r>
              <a:rPr sz="2400" lang="en-GB">
                <a:solidFill>
                  <a:srgbClr val="000000"/>
                </a:solidFill>
              </a:rPr>
              <a:t>.</a:t>
            </a:r>
            <a:endParaRPr sz="2800" lang="en-GB">
              <a:solidFill>
                <a:srgbClr val="000000"/>
              </a:solidFill>
            </a:endParaRPr>
          </a:p>
          <a:p>
            <a:pPr indent="-457200" marL="457200">
              <a:buFont typeface="Wingdings" charset="2"/>
              <a:buChar char="n"/>
            </a:pPr>
            <a:r>
              <a:rPr sz="2400" lang="en-GB">
                <a:solidFill>
                  <a:srgbClr val="000000"/>
                </a:solidFill>
              </a:rPr>
              <a:t>The north and south poles of </a:t>
            </a:r>
            <a:r>
              <a:rPr b="1" sz="2400" lang="en-GB">
                <a:solidFill>
                  <a:srgbClr val="800000"/>
                </a:solidFill>
              </a:rPr>
              <a:t>the rotor and the stator interlock each other</a:t>
            </a:r>
            <a:r>
              <a:rPr sz="2400" lang="en-GB">
                <a:solidFill>
                  <a:srgbClr val="000000"/>
                </a:solidFill>
              </a:rPr>
              <a:t>. Thus, the rotor starts rotating at the speed of the rotating magnetic field. And the motor runs at a synchronous speed. </a:t>
            </a:r>
            <a:endParaRPr sz="2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/>
      </p:grpSpPr>
      <p:sp>
        <p:nvSpPr>
          <p:cNvPr id="1048584" name="Text Box 1"/>
          <p:cNvSpPr txBox="1"/>
          <p:nvPr/>
        </p:nvSpPr>
        <p:spPr>
          <a:xfrm>
            <a:off x="283210" y="391795"/>
            <a:ext cx="8600440" cy="472059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sz="2800"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mbria" panose="02040503050406030204" charset="0"/>
                <a:cs typeface="Cambria" panose="02040503050406030204" charset="0"/>
              </a:rPr>
              <a:t>STARTING METHODS OF SYNCHRONOUS MOTOR</a:t>
            </a:r>
            <a:endParaRPr sz="2800" 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lnSpc>
                <a:spcPct val="150000"/>
              </a:lnSpc>
              <a:buAutoNum type="arabicPeriod"/>
            </a:pPr>
            <a:r>
              <a:rPr sz="36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By using DC source</a:t>
            </a:r>
            <a:endParaRPr sz="36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lnSpc>
                <a:spcPct val="150000"/>
              </a:lnSpc>
              <a:buAutoNum type="arabicPeriod"/>
            </a:pPr>
            <a:r>
              <a:rPr sz="36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By means of Pony motor</a:t>
            </a:r>
            <a:endParaRPr sz="36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lnSpc>
                <a:spcPct val="150000"/>
              </a:lnSpc>
              <a:buAutoNum type="arabicPeriod"/>
            </a:pPr>
            <a:r>
              <a:rPr sz="36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By means of Damper Grid in the pole faces</a:t>
            </a:r>
            <a:endParaRPr sz="36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lnSpc>
                <a:spcPct val="150000"/>
              </a:lnSpc>
              <a:buAutoNum type="arabicPeriod"/>
            </a:pPr>
            <a:r>
              <a:rPr sz="36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As a slip ring Induction motor</a:t>
            </a:r>
            <a:endParaRPr sz="36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/>
      </p:grpSpPr>
      <p:graphicFrame>
        <p:nvGraphicFramePr>
          <p:cNvPr id="4194305" name="Object 5"/>
          <p:cNvGraphicFramePr>
            <a:graphicFrameLocks/>
          </p:cNvGraphicFramePr>
          <p:nvPr/>
        </p:nvGraphicFramePr>
        <p:xfrm>
          <a:off x="106045" y="566031"/>
          <a:ext cx="8931910" cy="508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7" imgH="2933700" imgW="8924925" progId="Paint.Picture">
                  <p:embed/>
                </p:oleObj>
              </mc:Choice>
              <mc:Fallback>
                <p:oleObj name="" r:id="rId1" spid="" imgH="2933700" imgW="8924925" progId="Paint.Picture">
                  <p:embed/>
                  <p:pic>
                    <p:nvPicPr>
                      <p:cNvPr id="2097153" name="Picture 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06045" y="113665"/>
                        <a:ext cx="8931910" cy="2936240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/>
      </p:grpSpPr>
      <p:graphicFrame>
        <p:nvGraphicFramePr>
          <p:cNvPr id="4194318" name="Object 3"/>
          <p:cNvGraphicFramePr>
            <a:graphicFrameLocks/>
          </p:cNvGraphicFramePr>
          <p:nvPr/>
        </p:nvGraphicFramePr>
        <p:xfrm>
          <a:off x="401637" y="581557"/>
          <a:ext cx="8340725" cy="6097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5" imgH="2466975" imgW="6019800" progId="Paint.Picture">
                  <p:embed/>
                </p:oleObj>
              </mc:Choice>
              <mc:Fallback>
                <p:oleObj name="" r:id="rId1" spid="" imgH="2466975" imgW="6019800" progId="Paint.Picture">
                  <p:embed/>
                  <p:pic>
                    <p:nvPicPr>
                      <p:cNvPr id="2097185" name="Picture 2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280035" y="2957195"/>
                        <a:ext cx="8340725" cy="3761740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/>
      </p:grpSpPr>
      <p:graphicFrame>
        <p:nvGraphicFramePr>
          <p:cNvPr id="4194306" name="Object 3"/>
          <p:cNvGraphicFramePr>
            <a:graphicFrameLocks/>
          </p:cNvGraphicFramePr>
          <p:nvPr/>
        </p:nvGraphicFramePr>
        <p:xfrm>
          <a:off x="96520" y="259080"/>
          <a:ext cx="8950960" cy="633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5" imgH="6334125" imgW="8943975" progId="Paint.Picture">
                  <p:embed/>
                </p:oleObj>
              </mc:Choice>
              <mc:Fallback>
                <p:oleObj name="" r:id="rId1" spid="" imgH="6334125" imgW="8943975" progId="Paint.Picture">
                  <p:embed/>
                  <p:pic>
                    <p:nvPicPr>
                      <p:cNvPr id="2097156" name="Picture 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96520" y="259080"/>
                        <a:ext cx="8950960" cy="6339205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/>
      </p:grpSpPr>
      <p:sp>
        <p:nvSpPr>
          <p:cNvPr id="1048593" name="Rectangle 3"/>
          <p:cNvSpPr/>
          <p:nvPr/>
        </p:nvSpPr>
        <p:spPr>
          <a:xfrm>
            <a:off x="152400" y="1046163"/>
            <a:ext cx="8763000" cy="5676900"/>
          </a:xfrm>
          <a:prstGeom prst="rect"/>
          <a:solidFill>
            <a:srgbClr val="CCFFFF">
              <a:alpha val="50194"/>
            </a:srgbClr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just">
              <a:buChar char="•"/>
            </a:pPr>
            <a:r>
              <a:rPr altLang="zh-CN" dirty="0" lang="en-US">
                <a:latin typeface="Times New Roman" panose="02020603050405020304" pitchFamily="18" charset="0"/>
              </a:rPr>
              <a:t>The operation of a synchronous generator is based on Faraday's law of electromagnetic induction, and in an ac synchronous generator the generation of emf's is by relative motion of conductors and magnetic flux. </a:t>
            </a:r>
            <a:endParaRPr altLang="zh-CN" dirty="0" lang="en-US">
              <a:latin typeface="Times New Roman" panose="02020603050405020304" pitchFamily="18" charset="0"/>
            </a:endParaRPr>
          </a:p>
          <a:p>
            <a:pPr>
              <a:buChar char="•"/>
            </a:pPr>
            <a:r>
              <a:rPr altLang="zh-CN" dirty="0" lang="en-US">
                <a:latin typeface="Times New Roman" panose="02020603050405020304" pitchFamily="18" charset="0"/>
              </a:rPr>
              <a:t>These machines can be used as either motors or generators but their predominant use is in generation. </a:t>
            </a:r>
            <a:endParaRPr altLang="zh-CN" dirty="0" lang="en-US">
              <a:latin typeface="Times New Roman" panose="02020603050405020304" pitchFamily="18" charset="0"/>
            </a:endParaRPr>
          </a:p>
          <a:p>
            <a:pPr>
              <a:buChar char="•"/>
            </a:pPr>
            <a:endParaRPr altLang="zh-CN" dirty="0" lang="en-US">
              <a:latin typeface="Times New Roman" panose="02020603050405020304" pitchFamily="18" charset="0"/>
            </a:endParaRPr>
          </a:p>
          <a:p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There are a number of sources of energy used to turn the turbines:-</a:t>
            </a:r>
            <a:endParaRPr altLang="zh-CN" dirty="0" 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b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(a) Gas			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	(b) Steam</a:t>
            </a:r>
            <a:b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(c) Combined cycle		</a:t>
            </a:r>
            <a:r>
              <a:rPr altLang="en-US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(d) Nuclear</a:t>
            </a:r>
            <a:b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(e) Hydro			</a:t>
            </a:r>
            <a:r>
              <a:rPr altLang="en-US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 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(f) Wind</a:t>
            </a:r>
            <a:b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(g) Wave			</a:t>
            </a:r>
            <a:r>
              <a:rPr altLang="en-US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             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US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GB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en-US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altLang="zh-CN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(h) Photovoltaic </a:t>
            </a:r>
            <a:endParaRPr altLang="zh-CN" dirty="0" lang="en-US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48594" name="Rectangle 2"/>
          <p:cNvSpPr>
            <a:spLocks noChangeArrowheads="1"/>
          </p:cNvSpPr>
          <p:nvPr/>
        </p:nvSpPr>
        <p:spPr bwMode="auto">
          <a:xfrm>
            <a:off x="203200" y="109538"/>
            <a:ext cx="8712200" cy="838200"/>
          </a:xfrm>
          <a:prstGeom prst="rect"/>
          <a:solidFill>
            <a:schemeClr val="hlink">
              <a:alpha val="50000"/>
            </a:schemeClr>
          </a:solidFill>
          <a:ln w="9525">
            <a:solidFill>
              <a:schemeClr val="accent2"/>
            </a:solidFill>
            <a:miter lim="800000"/>
          </a:ln>
          <a:effectLst/>
        </p:spPr>
        <p:txBody>
          <a:bodyPr anchor="ctr"/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sz="4400" i="0" kern="1200" kumimoji="0" lang="en-US" noProof="0" normalizeH="0" spc="0" strike="noStrike" u="none" smtClean="0">
                <a:ln>
                  <a:noFill/>
                </a:ln>
                <a:solidFill>
                  <a:schemeClr val="accent2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Principle of Operation</a:t>
            </a:r>
            <a:endParaRPr baseline="0" b="1" cap="none" sz="4400" i="0" kern="1200" kumimoji="0" lang="en-US" noProof="0" normalizeH="0" spc="0" strike="noStrike" u="none" smtClean="0">
              <a:ln>
                <a:noFill/>
              </a:ln>
              <a:solidFill>
                <a:schemeClr val="accent2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aphicFrame>
        <p:nvGraphicFramePr>
          <p:cNvPr id="4194311" name="Object 3"/>
          <p:cNvGraphicFramePr>
            <a:graphicFrameLocks/>
          </p:cNvGraphicFramePr>
          <p:nvPr/>
        </p:nvGraphicFramePr>
        <p:xfrm>
          <a:off x="152400" y="4559300"/>
          <a:ext cx="87630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076" imgH="1238250" imgW="6057900" progId="Paint.Picture">
                  <p:embed/>
                </p:oleObj>
              </mc:Choice>
              <mc:Fallback>
                <p:oleObj name="" r:id="rId1" spid="" imgH="1238250" imgW="6057900" progId="Paint.Picture">
                  <p:embed/>
                  <p:pic>
                    <p:nvPicPr>
                      <p:cNvPr id="2097166" name="Picture 3075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52400" y="4559300"/>
                        <a:ext cx="8763000" cy="2073275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/>
      </p:grpSpPr>
      <p:graphicFrame>
        <p:nvGraphicFramePr>
          <p:cNvPr id="4194307" name="Object 3"/>
          <p:cNvGraphicFramePr>
            <a:graphicFrameLocks/>
          </p:cNvGraphicFramePr>
          <p:nvPr/>
        </p:nvGraphicFramePr>
        <p:xfrm>
          <a:off x="67945" y="278130"/>
          <a:ext cx="9008110" cy="630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5" imgH="6296025" imgW="9001125" progId="Paint.Picture">
                  <p:embed/>
                </p:oleObj>
              </mc:Choice>
              <mc:Fallback>
                <p:oleObj name="" r:id="rId1" spid="" imgH="6296025" imgW="9001125" progId="Paint.Picture">
                  <p:embed/>
                  <p:pic>
                    <p:nvPicPr>
                      <p:cNvPr id="2097158" name="Picture 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67945" y="278130"/>
                        <a:ext cx="9008110" cy="6301105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/>
      </p:grpSpPr>
      <p:graphicFrame>
        <p:nvGraphicFramePr>
          <p:cNvPr id="4194309" name="Object 3"/>
          <p:cNvGraphicFramePr>
            <a:graphicFrameLocks/>
          </p:cNvGraphicFramePr>
          <p:nvPr/>
        </p:nvGraphicFramePr>
        <p:xfrm>
          <a:off x="507460" y="1442720"/>
          <a:ext cx="8366695" cy="4444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5" imgH="3000375" imgW="5829300" progId="Paint.Picture">
                  <p:embed/>
                </p:oleObj>
              </mc:Choice>
              <mc:Fallback>
                <p:oleObj name="" r:id="rId1" spid="" imgH="3000375" imgW="5829300" progId="Paint.Picture">
                  <p:embed/>
                  <p:pic>
                    <p:nvPicPr>
                      <p:cNvPr id="2097162" name="Picture 4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308100" y="1442720"/>
                        <a:ext cx="7092950" cy="3637915"/>
                      </a:xfrm>
                      <a:prstGeom prst="rect"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Text Box 5"/>
          <p:cNvSpPr txBox="1"/>
          <p:nvPr/>
        </p:nvSpPr>
        <p:spPr>
          <a:xfrm>
            <a:off x="866140" y="381635"/>
            <a:ext cx="6245225" cy="645160"/>
          </a:xfrm>
          <a:prstGeom prst="rect"/>
          <a:noFill/>
        </p:spPr>
        <p:txBody>
          <a:bodyPr anchor="t" rtlCol="0" wrap="square">
            <a:spAutoFit/>
          </a:bodyPr>
          <a:p>
            <a:r>
              <a:rPr sz="36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  <a:latin typeface="Cambria" panose="02040503050406030204" charset="0"/>
                <a:cs typeface="Cambria" panose="02040503050406030204" charset="0"/>
                <a:sym typeface="+mn-ea"/>
              </a:rPr>
              <a:t>As a slip ring Induction motor</a:t>
            </a:r>
            <a:endParaRPr sz="36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ext Box 1"/>
          <p:cNvSpPr txBox="1"/>
          <p:nvPr/>
        </p:nvSpPr>
        <p:spPr>
          <a:xfrm>
            <a:off x="450215" y="299085"/>
            <a:ext cx="7942580" cy="624840"/>
          </a:xfrm>
          <a:prstGeom prst="rect"/>
          <a:solidFill>
            <a:srgbClr val="BDD7EE"/>
          </a:solidFill>
        </p:spPr>
        <p:txBody>
          <a:bodyPr rtlCol="0" wrap="square">
            <a:spAutoFit/>
          </a:bodyPr>
          <a:lstStyle>
            <a:defPPr>
              <a:defRPr lang="en-US"/>
            </a:defPPr>
            <a:lvl1pPr algn="l" defTabSz="914400" eaLnBrk="1" fontAlgn="base" hangingPunct="1" indent="0" latinLnBrk="0" lvl="0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algn="l" defTabSz="914400" eaLnBrk="1" fontAlgn="base" hangingPunct="1" indent="0" latinLnBrk="0" lvl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2pPr>
            <a:lvl3pPr algn="l" defTabSz="914400" eaLnBrk="1" fontAlgn="base" hangingPunct="1" indent="0" latinLnBrk="0" lvl="2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3pPr>
            <a:lvl4pPr algn="l" defTabSz="914400" eaLnBrk="1" fontAlgn="base" hangingPunct="1" indent="0" latinLnBrk="0" lvl="3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4pPr>
            <a:lvl5pPr algn="l" defTabSz="914400" eaLnBrk="1" fontAlgn="base" hangingPunct="1" indent="0" latinLnBrk="0" lvl="4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5pPr>
            <a:lvl6pPr algn="l" defTabSz="914400" eaLnBrk="1" fontAlgn="base" hangingPunct="1" indent="0" latinLnBrk="0" lvl="5" marL="22860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6pPr>
            <a:lvl7pPr algn="l" defTabSz="914400" eaLnBrk="1" fontAlgn="base" hangingPunct="1" indent="0" latinLnBrk="0" lvl="6" marL="2743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7pPr>
            <a:lvl8pPr algn="l" defTabSz="914400" eaLnBrk="1" fontAlgn="base" hangingPunct="1" indent="0" latinLnBrk="0" lvl="7" marL="3200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8pPr>
            <a:lvl9pPr algn="l" defTabSz="914400" eaLnBrk="1" fontAlgn="base" hangingPunct="1" indent="0" latinLnBrk="0" lvl="8" marL="3657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ern="1200">
                <a:solidFill>
                  <a:srgbClr val="000000"/>
                </a:solidFill>
                <a:latin typeface="Calibri" panose="020F0502020204030204" charset="0"/>
                <a:ea typeface="+mn-ea"/>
                <a:cs typeface="+mn-cs"/>
              </a:defRPr>
            </a:lvl9pPr>
          </a:lstStyle>
          <a:p>
            <a:pPr algn="ctr"/>
            <a:r>
              <a:rPr sz="3600" lang="en-US">
                <a:ln w="12700">
                  <a:solidFill>
                    <a:srgbClr val="5B9BD5"/>
                  </a:solidFill>
                  <a:prstDash val="solid"/>
                </a:ln>
                <a:solidFill>
                  <a:srgbClr val="800000"/>
                </a:solidFill>
                <a:effectLst>
                  <a:outerShdw algn="bl" dir="2640000" dist="38100" rotWithShape="0">
                    <a:srgbClr val="5B9BD5"/>
                  </a:outerShdw>
                </a:effectLst>
                <a:latin typeface="Arial"/>
              </a:rPr>
              <a:t>THREE PHASE INDUCTION MOTOR</a:t>
            </a:r>
            <a:endParaRPr sz="3200" lang="en-US">
              <a:ln w="12700">
                <a:solidFill>
                  <a:srgbClr val="5B9BD5"/>
                </a:solidFill>
                <a:prstDash val="solid"/>
              </a:ln>
              <a:solidFill>
                <a:srgbClr val="800000"/>
              </a:solidFill>
              <a:effectLst>
                <a:outerShdw algn="bl" dir="2640000" dist="38100" rotWithShape="0">
                  <a:srgbClr val="5B9BD5"/>
                </a:outerShdw>
              </a:effectLst>
            </a:endParaRPr>
          </a:p>
        </p:txBody>
      </p:sp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6478">
            <a:off x="615470" y="1526526"/>
            <a:ext cx="8400775" cy="5332039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/>
      </p:grpSpPr>
      <p:sp>
        <p:nvSpPr>
          <p:cNvPr id="1048602" name="Text Box 1"/>
          <p:cNvSpPr txBox="1"/>
          <p:nvPr/>
        </p:nvSpPr>
        <p:spPr>
          <a:xfrm>
            <a:off x="450215" y="299085"/>
            <a:ext cx="7942580" cy="583565"/>
          </a:xfrm>
          <a:prstGeom prst="rect"/>
          <a:solidFill>
            <a:schemeClr val="accent1">
              <a:lumMod val="40000"/>
              <a:lumOff val="60000"/>
            </a:schemeClr>
          </a:solidFill>
        </p:spPr>
        <p:txBody>
          <a:bodyPr rtlCol="0" wrap="square">
            <a:spAutoFit/>
          </a:bodyPr>
          <a:p>
            <a:pPr algn="ctr"/>
            <a:r>
              <a:rPr sz="32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THREE PHASE INDUCTION MOTOR</a:t>
            </a:r>
            <a:endParaRPr sz="32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</a:endParaRPr>
          </a:p>
        </p:txBody>
      </p:sp>
      <p:sp>
        <p:nvSpPr>
          <p:cNvPr id="1048603" name="Text Box 2"/>
          <p:cNvSpPr txBox="1"/>
          <p:nvPr/>
        </p:nvSpPr>
        <p:spPr>
          <a:xfrm>
            <a:off x="560070" y="1350645"/>
            <a:ext cx="7694428" cy="4714241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Extensively used for electric drives</a:t>
            </a:r>
            <a:endParaRPr b="1" sz="24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b="1" sz="24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b="1" sz="24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Advantages:</a:t>
            </a:r>
            <a:endParaRPr sz="2400" lang="en-US">
              <a:latin typeface="Cambria" panose="02040503050406030204" charset="0"/>
              <a:cs typeface="Cambria" panose="02040503050406030204" charset="0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1. Simple construction 	2. High reliability 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3. Low cost 			4. High efficiency 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5. Less maintenance 	6. Self starting 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7. Good power factor 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>
              <a:buNone/>
            </a:pPr>
            <a:endParaRPr dirty="0" sz="2400" lang="en-US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>
              <a:buNone/>
            </a:pPr>
            <a:r>
              <a:rPr b="1" dirty="0" sz="2400" lang="en-US" smtClean="0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Disadvantages:</a:t>
            </a:r>
            <a:endParaRPr b="1" dirty="0" sz="2400" lang="en-US" smtClean="0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Speed is not constant when load is varied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Low starting torque</a:t>
            </a:r>
            <a:endParaRPr dirty="0" sz="2400" lang="en-US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>
              <a:buNone/>
            </a:pPr>
            <a:r>
              <a:rPr dirty="0" sz="2400" lang="en-US" smtClean="0">
                <a:latin typeface="Cambria" panose="02040503050406030204" charset="0"/>
                <a:cs typeface="Cambria" panose="02040503050406030204" charset="0"/>
                <a:sym typeface="+mn-ea"/>
              </a:rPr>
              <a:t>Reduction in efficiency when speed is varied</a:t>
            </a:r>
            <a:endParaRPr dirty="0" sz="2400" lang="en-IN">
              <a:latin typeface="Cambria" panose="02040503050406030204" charset="0"/>
              <a:cs typeface="Cambria" panose="02040503050406030204" charset="0"/>
            </a:endParaRPr>
          </a:p>
          <a:p>
            <a:endParaRPr dirty="0" sz="2400" lang="en-IN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/>
      </p:grpSpPr>
      <p:sp>
        <p:nvSpPr>
          <p:cNvPr id="1048607" name="Text Box 1"/>
          <p:cNvSpPr txBox="1"/>
          <p:nvPr/>
        </p:nvSpPr>
        <p:spPr>
          <a:xfrm>
            <a:off x="1436370" y="137795"/>
            <a:ext cx="6892925" cy="521970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PRINCIPLE OF OPERATION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8608" name="Text Box 2"/>
          <p:cNvSpPr txBox="1"/>
          <p:nvPr/>
        </p:nvSpPr>
        <p:spPr>
          <a:xfrm>
            <a:off x="281940" y="659765"/>
            <a:ext cx="8623300" cy="48920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3Phase supply is given to the stator winding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Due to this, current flows through the stator winding is called stator current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It produces a rotating magnetic field in the space between stator and rotor.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The magnetic field rotates at synchronous speed 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algn="ctr">
              <a:lnSpc>
                <a:spcPct val="15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Ns=(120f)/P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Ns----&gt;Synchronous speed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f-------&gt; Supply frquency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P-------&gt; Number of poles for which stator is wound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The interaction of stator &amp; rotor field develops torque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In an induction motor the rotor speed is always less than sychronous speed.</a:t>
            </a:r>
            <a:endParaRPr b="1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b="1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The difference between synchronous speed and rotor speed is called </a:t>
            </a:r>
            <a:r>
              <a:rPr b="1" lang="en-US">
                <a:solidFill>
                  <a:schemeClr val="accent1">
                    <a:lumMod val="50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slip speed</a:t>
            </a:r>
            <a:endParaRPr b="1" lang="en-US">
              <a:solidFill>
                <a:schemeClr val="accent1">
                  <a:lumMod val="50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 lvl="2" marL="9144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Slip speed=Ns- N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 lvl="2" marL="9144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Slip S= (Ns-N)/Ns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457200" lvl="2" marL="914400">
              <a:lnSpc>
                <a:spcPct val="100000"/>
              </a:lnSpc>
            </a:pPr>
            <a:r>
              <a:rPr b="1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%slip=((Ns-N)/Ns)*100</a:t>
            </a:r>
            <a:endParaRPr b="1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/>
      </p:grpSpPr>
      <p:sp>
        <p:nvSpPr>
          <p:cNvPr id="1048609" name="Text Box 1"/>
          <p:cNvSpPr txBox="1"/>
          <p:nvPr/>
        </p:nvSpPr>
        <p:spPr>
          <a:xfrm>
            <a:off x="115570" y="542290"/>
            <a:ext cx="8773795" cy="6070600"/>
          </a:xfrm>
          <a:prstGeom prst="rect"/>
          <a:noFill/>
        </p:spPr>
        <p:txBody>
          <a:bodyPr rtlCol="0" wrap="square">
            <a:noAutofit/>
          </a:bodyPr>
          <a:p>
            <a:pPr indent="-285750" marL="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b="1" sz="24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At no load the difference between synchronous speed and rotor speed is only abou 1%</a:t>
            </a:r>
            <a:endParaRPr b="1" sz="24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b="1" sz="24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Under steady state condition the electromagnetic torque is equal to the load torque</a:t>
            </a:r>
            <a:endParaRPr b="1" sz="24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lnSpc>
                <a:spcPct val="150000"/>
              </a:lnSpc>
              <a:buFont typeface="Wingdings" panose="05000000000000000000" charset="0"/>
              <a:buChar char="v"/>
            </a:pPr>
            <a:r>
              <a:rPr b="1" sz="24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At full load condition the difference between synchronous speed and rotor speed is about 3 to 5%</a:t>
            </a:r>
            <a:endParaRPr b="1" sz="24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/>
      </p:grpSpPr>
      <p:sp>
        <p:nvSpPr>
          <p:cNvPr id="1048604" name="Text Box 1"/>
          <p:cNvSpPr txBox="1"/>
          <p:nvPr/>
        </p:nvSpPr>
        <p:spPr>
          <a:xfrm>
            <a:off x="2540635" y="300990"/>
            <a:ext cx="5380355" cy="583565"/>
          </a:xfrm>
          <a:prstGeom prst="rect"/>
          <a:noFill/>
        </p:spPr>
        <p:txBody>
          <a:bodyPr anchor="t" rtlCol="0" wrap="square">
            <a:spAutoFit/>
            <a:scene3d>
              <a:camera prst="orthographicFront"/>
              <a:lightRig dir="t" rig="threePt"/>
            </a:scene3d>
          </a:bodyPr>
          <a:p>
            <a:r>
              <a:rPr b="1" dirty="0" sz="3200" lang="en-US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Constructional Details </a:t>
            </a:r>
            <a:endParaRPr b="1" dirty="0" sz="3200" lang="en-US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1048605" name="Rectangle 4"/>
          <p:cNvSpPr/>
          <p:nvPr/>
        </p:nvSpPr>
        <p:spPr>
          <a:xfrm>
            <a:off x="228600" y="1115695"/>
            <a:ext cx="8915400" cy="523220"/>
          </a:xfrm>
          <a:prstGeom prst="rect"/>
        </p:spPr>
        <p:txBody>
          <a:bodyPr wrap="square">
            <a:spAutoFit/>
          </a:bodyPr>
          <a:p>
            <a:pPr>
              <a:buNone/>
            </a:pP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parts of induction Motor  -	</a:t>
            </a:r>
            <a:r>
              <a:rPr b="1" dirty="0" sz="2800"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Stator &amp;  Rotor </a:t>
            </a:r>
            <a:endParaRPr b="1" dirty="0" sz="2800" lang="en-US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6" name="Text Box 2"/>
          <p:cNvSpPr txBox="1"/>
          <p:nvPr/>
        </p:nvSpPr>
        <p:spPr>
          <a:xfrm>
            <a:off x="357505" y="1967230"/>
            <a:ext cx="8463280" cy="3863340"/>
          </a:xfrm>
          <a:prstGeom prst="rect"/>
          <a:noFill/>
        </p:spPr>
        <p:txBody>
          <a:bodyPr anchor="t" rtlCol="0" wrap="square">
            <a:spAutoFit/>
          </a:bodyPr>
          <a:p>
            <a:r>
              <a:rPr b="1" dirty="0" sz="2800"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Stator</a:t>
            </a:r>
            <a:endParaRPr b="1" dirty="0" sz="2800" lang="en-US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-457200" marL="457200">
              <a:buFont typeface="Wingdings" panose="05000000000000000000" charset="0"/>
              <a:buChar char="v"/>
            </a:pPr>
            <a:r>
              <a:rPr b="1" dirty="0" sz="2800" lang="en-US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Made up of number of stampings with alternate slots and tooth</a:t>
            </a:r>
            <a:endParaRPr b="1" dirty="0" sz="2800" lang="en-US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-457200" marL="457200">
              <a:buFont typeface="Wingdings" panose="05000000000000000000" charset="0"/>
              <a:buChar char="v"/>
            </a:pPr>
            <a:r>
              <a:rPr b="1" dirty="0" sz="2800" lang="en-US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Stampings are insulated from each , each stamping is 0.4 to 0.5mm thick.</a:t>
            </a:r>
            <a:endParaRPr b="1" dirty="0" sz="2800" lang="en-US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-457200" marL="457200">
              <a:buFont typeface="Wingdings" panose="05000000000000000000" charset="0"/>
              <a:buChar char="v"/>
            </a:pPr>
            <a:r>
              <a:rPr b="1" dirty="0" sz="2800" lang="en-US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3phase winding is called stator winding, may be connected in star or delta</a:t>
            </a:r>
            <a:endParaRPr b="1" dirty="0" sz="2800" lang="en-US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-457200" marL="457200">
              <a:buFont typeface="Wingdings" panose="05000000000000000000" charset="0"/>
              <a:buChar char="v"/>
            </a:pPr>
            <a:r>
              <a:rPr b="1" dirty="0" sz="2800" lang="en-US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Stator winding is made for a fixed number of poles</a:t>
            </a:r>
            <a:endParaRPr b="1" dirty="0" sz="2800" lang="en-US" smtClean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dur="2000" id="7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/>
      </p:grpSpPr>
      <p:sp>
        <p:nvSpPr>
          <p:cNvPr id="1048610" name="Text Box 1"/>
          <p:cNvSpPr txBox="1"/>
          <p:nvPr/>
        </p:nvSpPr>
        <p:spPr>
          <a:xfrm>
            <a:off x="466090" y="230505"/>
            <a:ext cx="8750935" cy="1445260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  <a:t>ROTOR</a:t>
            </a:r>
            <a:br>
              <a:rPr b="1" sz="2800" lang="en-US">
                <a:solidFill>
                  <a:srgbClr val="FF0000"/>
                </a:solidFill>
                <a:latin typeface="Cambria" panose="02040503050406030204" charset="0"/>
                <a:cs typeface="Cambria" panose="02040503050406030204" charset="0"/>
              </a:rPr>
            </a:br>
            <a:r>
              <a:rPr b="1" sz="2000"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Cambria" panose="02040503050406030204" charset="0"/>
                <a:cs typeface="Cambria" panose="02040503050406030204" charset="0"/>
              </a:rPr>
              <a:t>1. Squirrel Cage rotor</a:t>
            </a:r>
            <a:endParaRPr b="1" sz="2000" 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Cambria" panose="02040503050406030204" charset="0"/>
              <a:cs typeface="Cambria" panose="02040503050406030204" charset="0"/>
            </a:endParaRPr>
          </a:p>
          <a:p>
            <a:r>
              <a:rPr b="1" sz="2000"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latin typeface="Cambria" panose="02040503050406030204" charset="0"/>
                <a:cs typeface="Cambria" panose="02040503050406030204" charset="0"/>
              </a:rPr>
              <a:t>2. Slip ring or wound rotor</a:t>
            </a:r>
            <a:endParaRPr b="1" sz="2000" 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Cambria" panose="02040503050406030204" charset="0"/>
              <a:cs typeface="Cambria" panose="02040503050406030204" charset="0"/>
            </a:endParaRPr>
          </a:p>
          <a:p>
            <a:endParaRPr b="1" sz="2000" 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48611" name="Text Box 2"/>
          <p:cNvSpPr txBox="1"/>
          <p:nvPr/>
        </p:nvSpPr>
        <p:spPr>
          <a:xfrm>
            <a:off x="184785" y="1409700"/>
            <a:ext cx="8128000" cy="521970"/>
          </a:xfrm>
          <a:prstGeom prst="rect"/>
          <a:noFill/>
        </p:spPr>
        <p:txBody>
          <a:bodyPr anchor="t" rtlCol="0" wrap="square">
            <a:spAutoFit/>
          </a:bodyPr>
          <a:p>
            <a:r>
              <a:rPr b="1" sz="2800"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mbria" panose="02040503050406030204" charset="0"/>
                <a:cs typeface="Cambria" panose="02040503050406030204" charset="0"/>
                <a:sym typeface="+mn-ea"/>
              </a:rPr>
              <a:t>1. Squirrel Cage rotor</a:t>
            </a:r>
            <a:endParaRPr b="1" sz="2800"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048612" name="Text Box 3"/>
          <p:cNvSpPr txBox="1"/>
          <p:nvPr/>
        </p:nvSpPr>
        <p:spPr>
          <a:xfrm>
            <a:off x="457200" y="2146935"/>
            <a:ext cx="7828280" cy="19583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charset="0"/>
              <a:buChar char="ü"/>
            </a:pPr>
            <a:r>
              <a:rPr b="1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Cylindrical laminated core with slots to carry the rotor conductors</a:t>
            </a:r>
            <a:endParaRPr b="1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buFont typeface="Wingdings" panose="05000000000000000000" charset="0"/>
              <a:buChar char="ü"/>
            </a:pPr>
            <a:r>
              <a:rPr b="1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Rotor conductors are heavy bars of copper or aluminium short circuited at both ends by end rings.Hence this motor is called short circuited rotor</a:t>
            </a:r>
            <a:endParaRPr b="1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buFont typeface="Wingdings" panose="05000000000000000000" charset="0"/>
              <a:buChar char="ü"/>
            </a:pPr>
            <a:r>
              <a:rPr b="1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Entire rotor resistance is very small</a:t>
            </a:r>
            <a:endParaRPr b="1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buFont typeface="Wingdings" panose="05000000000000000000" charset="0"/>
              <a:buChar char="ü"/>
            </a:pPr>
            <a:r>
              <a:rPr b="1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External resisitance cannot be connected in the rotor circuit. Motors using such rotors are called squirrel cage induction motor</a:t>
            </a:r>
            <a:endParaRPr b="1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buFont typeface="Wingdings" panose="05000000000000000000" charset="0"/>
              <a:buChar char="ü"/>
            </a:pPr>
            <a:r>
              <a:rPr b="1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Majority of induction motors are cage rotors.</a:t>
            </a:r>
            <a:endParaRPr b="1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097183" name="Picture 99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67690" y="4453890"/>
            <a:ext cx="7744460" cy="2152650"/>
          </a:xfrm>
          <a:prstGeom prst="rect"/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/>
      </p:grpSpPr>
      <p:sp>
        <p:nvSpPr>
          <p:cNvPr id="1048615" name="Text Box 1"/>
          <p:cNvSpPr txBox="1"/>
          <p:nvPr/>
        </p:nvSpPr>
        <p:spPr>
          <a:xfrm>
            <a:off x="0" y="0"/>
            <a:ext cx="8693150" cy="67970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Advantages of Squirrel cage Induction motor: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Cheaper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Light weight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More efficient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Require less maintanance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Disadvantages of </a:t>
            </a: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Squirrel cage Induction motor: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Moderate starting torque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External resistance cannot be connected to rotor circuit. So starting torque cannot be controlled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Applications: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Lathes Water pumps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Drilling machines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Grinders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Fans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Printing machines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Blowers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/>
      </p:grpSpPr>
      <p:sp>
        <p:nvSpPr>
          <p:cNvPr id="1048613" name="Text Box 2"/>
          <p:cNvSpPr txBox="1"/>
          <p:nvPr/>
        </p:nvSpPr>
        <p:spPr>
          <a:xfrm>
            <a:off x="184785" y="266700"/>
            <a:ext cx="8128000" cy="521970"/>
          </a:xfrm>
          <a:prstGeom prst="rect"/>
          <a:noFill/>
        </p:spPr>
        <p:txBody>
          <a:bodyPr anchor="t" rtlCol="0" wrap="square">
            <a:spAutoFit/>
          </a:bodyPr>
          <a:p>
            <a:r>
              <a:rPr b="1" sz="2800"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ambria" panose="02040503050406030204" charset="0"/>
                <a:cs typeface="Cambria" panose="02040503050406030204" charset="0"/>
                <a:sym typeface="+mn-ea"/>
              </a:rPr>
              <a:t>2. Slip ring or wound rotor</a:t>
            </a:r>
            <a:endParaRPr b="1" sz="2800"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048614" name="Text Box 1"/>
          <p:cNvSpPr txBox="1"/>
          <p:nvPr/>
        </p:nvSpPr>
        <p:spPr>
          <a:xfrm>
            <a:off x="512445" y="1003300"/>
            <a:ext cx="7908290" cy="13106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charset="0"/>
              <a:buChar char="ü"/>
            </a:pPr>
            <a:r>
              <a:rPr sz="2000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Rotor windings may be star or delta connected, distributed winding</a:t>
            </a:r>
            <a:endParaRPr sz="2000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285750" marL="285750">
              <a:buFont typeface="Wingdings" panose="05000000000000000000" charset="0"/>
              <a:buChar char="ü"/>
            </a:pPr>
            <a:r>
              <a:rPr sz="2000" lang="en-US">
                <a:solidFill>
                  <a:srgbClr val="7030A0"/>
                </a:solidFill>
                <a:latin typeface="Cambria" panose="02040503050406030204" charset="0"/>
                <a:cs typeface="Cambria" panose="02040503050406030204" charset="0"/>
              </a:rPr>
              <a:t>By varying the external resistance in the rotor circuit the motor speed and torque can be controlled</a:t>
            </a:r>
            <a:endParaRPr sz="2000" lang="en-US">
              <a:solidFill>
                <a:srgbClr val="7030A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2097184" name="Picture 100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46125" y="2232660"/>
            <a:ext cx="7566025" cy="3683000"/>
          </a:xfrm>
          <a:prstGeom prst="rect"/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/>
      </p:grpSpPr>
      <p:sp>
        <p:nvSpPr>
          <p:cNvPr id="1048595" name="Rectangle 2"/>
          <p:cNvSpPr>
            <a:spLocks noChangeArrowheads="1"/>
          </p:cNvSpPr>
          <p:nvPr/>
        </p:nvSpPr>
        <p:spPr bwMode="auto">
          <a:xfrm>
            <a:off x="152400" y="228600"/>
            <a:ext cx="8763000" cy="838200"/>
          </a:xfrm>
          <a:prstGeom prst="rect"/>
          <a:solidFill>
            <a:schemeClr val="hlink">
              <a:alpha val="50000"/>
            </a:schemeClr>
          </a:solidFill>
          <a:ln w="9525">
            <a:solidFill>
              <a:schemeClr val="accent2"/>
            </a:solidFill>
            <a:miter lim="800000"/>
          </a:ln>
          <a:effectLst/>
        </p:spPr>
        <p:txBody>
          <a:bodyPr anchor="ctr"/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baseline="0" b="1" cap="none" sz="4400" i="0" kern="1200" kumimoji="0" lang="en-US" noProof="0" normalizeH="0" spc="0" strike="noStrike" u="none" smtClean="0">
                <a:ln>
                  <a:noFill/>
                </a:ln>
                <a:solidFill>
                  <a:schemeClr val="accent2"/>
                </a:solidFill>
                <a:effectLst>
                  <a:outerShdw algn="tl" blurRad="38100" dir="2700000" dist="38100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Principle of Operation</a:t>
            </a:r>
            <a:endParaRPr baseline="0" b="1" cap="none" sz="4400" i="0" kern="1200" kumimoji="0" lang="en-US" noProof="0" normalizeH="0" spc="0" strike="noStrike" u="none" smtClean="0">
              <a:ln>
                <a:noFill/>
              </a:ln>
              <a:solidFill>
                <a:schemeClr val="accent2"/>
              </a:solidFill>
              <a:effectLst>
                <a:outerShdw algn="tl" blurRad="38100" dir="2700000" dist="38100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48596" name="Text Box 3"/>
          <p:cNvSpPr txBox="1"/>
          <p:nvPr/>
        </p:nvSpPr>
        <p:spPr>
          <a:xfrm>
            <a:off x="250825" y="1492250"/>
            <a:ext cx="8664575" cy="644525"/>
          </a:xfrm>
          <a:prstGeom prst="rect"/>
          <a:noFill/>
          <a:ln w="9525">
            <a:noFill/>
          </a:ln>
        </p:spPr>
        <p:txBody>
          <a:bodyPr anchor="t" anchorCtr="0" wrap="square">
            <a:spAutoFit/>
          </a:bodyPr>
          <a:p>
            <a:pPr algn="just"/>
            <a:r>
              <a:rPr altLang="zh-CN" b="1" dirty="0" lang="en-US">
                <a:solidFill>
                  <a:srgbClr val="CC0066"/>
                </a:solidFill>
                <a:latin typeface="Times New Roman" panose="02020603050405020304" pitchFamily="18" charset="0"/>
              </a:rPr>
              <a:t>The revolving-f</a:t>
            </a:r>
            <a:r>
              <a:rPr altLang="zh-CN" b="1" dirty="0" lang="en-US">
                <a:solidFill>
                  <a:srgbClr val="CC0066"/>
                </a:solidFill>
                <a:latin typeface="Times New Roman" panose="02020603050405020304" pitchFamily="18" charset="0"/>
              </a:rPr>
              <a:t>i</a:t>
            </a:r>
            <a:r>
              <a:rPr altLang="zh-CN" b="1" dirty="0" lang="en-US">
                <a:solidFill>
                  <a:srgbClr val="CC0066"/>
                </a:solidFill>
                <a:latin typeface="Times New Roman" panose="02020603050405020304" pitchFamily="18" charset="0"/>
              </a:rPr>
              <a:t>eld</a:t>
            </a:r>
            <a:r>
              <a:rPr altLang="zh-CN" b="1" dirty="0" lang="en-US">
                <a:solidFill>
                  <a:srgbClr val="CC0066"/>
                </a:solidFill>
                <a:latin typeface="Times New Roman" panose="02020603050405020304" pitchFamily="18" charset="0"/>
              </a:rPr>
              <a:t>type alternator has a stationary armature and a rotating magnetic field.</a:t>
            </a:r>
            <a:endParaRPr altLang="zh-CN" b="1" dirty="0" lang="en-US">
              <a:solidFill>
                <a:srgbClr val="CC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8597" name="Text Box 4"/>
          <p:cNvSpPr txBox="1"/>
          <p:nvPr/>
        </p:nvSpPr>
        <p:spPr>
          <a:xfrm>
            <a:off x="250825" y="2027238"/>
            <a:ext cx="8547100" cy="1958341"/>
          </a:xfrm>
          <a:prstGeom prst="rect"/>
          <a:noFill/>
          <a:ln w="9525">
            <a:noFill/>
          </a:ln>
        </p:spPr>
        <p:txBody>
          <a:bodyPr anchor="t" anchorCtr="0" wrap="square">
            <a:spAutoFit/>
          </a:bodyPr>
          <a:p>
            <a:r>
              <a:rPr altLang="zh-CN" b="1" dirty="0" lang="en-US">
                <a:solidFill>
                  <a:schemeClr val="accent2"/>
                </a:solidFill>
                <a:latin typeface="Times New Roman" panose="02020603050405020304" pitchFamily="18" charset="0"/>
              </a:rPr>
              <a:t>The voltage applied to generate the rotating field is a small DC voltage (called a “field excitation” voltage)</a:t>
            </a:r>
            <a:endParaRPr altLang="zh-CN" b="1" dirty="0" 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endParaRPr altLang="zh-CN" b="1" dirty="0" 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altLang="en-US" b="1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In case of alternator armature winding is mounted on a stationary element called stator and field winding is on a rotating element called rotor.</a:t>
            </a:r>
            <a:endParaRPr altLang="en-US" b="1" dirty="0" lang="en-IN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endParaRPr altLang="en-US" b="1" dirty="0" lang="en-IN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r>
              <a:rPr altLang="en-US" b="1" dirty="0" lang="en-IN">
                <a:solidFill>
                  <a:schemeClr val="accent2"/>
                </a:solidFill>
                <a:latin typeface="Times New Roman" panose="02020603050405020304" pitchFamily="18" charset="0"/>
              </a:rPr>
              <a:t>To maintain frequency constant the rotor must always move at synchronous speed.</a:t>
            </a:r>
            <a:endParaRPr altLang="en-US" b="1" dirty="0" lang="en-IN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8598" name="Text Box 1"/>
          <p:cNvSpPr txBox="1"/>
          <p:nvPr/>
        </p:nvSpPr>
        <p:spPr>
          <a:xfrm>
            <a:off x="322263" y="4057650"/>
            <a:ext cx="5969000" cy="2834641"/>
          </a:xfrm>
          <a:prstGeom prst="rect"/>
          <a:noFill/>
        </p:spPr>
        <p:txBody>
          <a:bodyPr rtlCol="0" wrap="square">
            <a:spAutoFit/>
          </a:bodyPr>
          <a:p>
            <a:r>
              <a:rPr b="1" sz="2000" lang="en-US" noProof="1">
                <a:solidFill>
                  <a:srgbClr val="FF0000"/>
                </a:solidFill>
                <a:latin typeface="Cambria" panose="02040503050406030204" charset="0"/>
                <a:ea typeface="+mn-ea"/>
                <a:cs typeface="Cambria" panose="02040503050406030204" charset="0"/>
              </a:rPr>
              <a:t>Advantages of Stationary armature</a:t>
            </a:r>
            <a:endParaRPr b="1" sz="2000" lang="en-US" noProof="1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Better insulation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Ease of current collection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Increased armature tooth strength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More rigid construction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Reduced armature leakage reactance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Lesser number of slip rings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Lesser rotor weight and inertia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  <a:p>
            <a:pPr indent="-342900" marL="342900">
              <a:buFont typeface="Wingdings" panose="05000000000000000000" charset="0"/>
              <a:buChar char="v"/>
            </a:pPr>
            <a:r>
              <a:rPr sz="2000" lang="en-US" noProof="1">
                <a:latin typeface="Cambria" panose="02040503050406030204" charset="0"/>
                <a:ea typeface="+mn-ea"/>
                <a:cs typeface="Cambria" panose="02040503050406030204" charset="0"/>
              </a:rPr>
              <a:t>Improved ventilation and heat dissipation</a:t>
            </a:r>
            <a:endParaRPr sz="2000" lang="en-US" noProof="1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/>
      </p:grpSpPr>
      <p:sp>
        <p:nvSpPr>
          <p:cNvPr id="1048616" name="Text Box 1"/>
          <p:cNvSpPr txBox="1"/>
          <p:nvPr/>
        </p:nvSpPr>
        <p:spPr>
          <a:xfrm>
            <a:off x="0" y="0"/>
            <a:ext cx="8693150" cy="55397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Advantages of Slip ring Induction motor: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Starting torque &amp; </a:t>
            </a: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Speed of the motor</a:t>
            </a: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 can be controlled by varying the rotor circuit resistance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Disadvantages of </a:t>
            </a: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Squirrel cage Induction motor: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Heavier machine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High cost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High rotor inertia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High speed limitation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>
              <a:lnSpc>
                <a:spcPct val="100000"/>
              </a:lnSpc>
            </a:pPr>
            <a:r>
              <a:rPr b="1" sz="2800" lang="en-US">
                <a:solidFill>
                  <a:srgbClr val="C00000"/>
                </a:solidFill>
                <a:latin typeface="Cambria" panose="02040503050406030204" charset="0"/>
                <a:cs typeface="Cambria" panose="02040503050406030204" charset="0"/>
              </a:rPr>
              <a:t>Applications:</a:t>
            </a:r>
            <a:endParaRPr b="1" sz="2800" lang="en-US">
              <a:solidFill>
                <a:srgbClr val="C0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Lift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Cranes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Elevators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-457200" marL="457200">
              <a:lnSpc>
                <a:spcPct val="100000"/>
              </a:lnSpc>
              <a:buFont typeface="Wingdings" panose="05000000000000000000" charset="0"/>
              <a:buChar char="v"/>
            </a:pPr>
            <a:r>
              <a:rPr sz="2800" lang="en-US">
                <a:solidFill>
                  <a:srgbClr val="00B050"/>
                </a:solidFill>
                <a:latin typeface="Cambria" panose="02040503050406030204" charset="0"/>
                <a:cs typeface="Cambria" panose="02040503050406030204" charset="0"/>
              </a:rPr>
              <a:t>Compressors</a:t>
            </a:r>
            <a:endParaRPr sz="2800" lang="en-US">
              <a:solidFill>
                <a:srgbClr val="00B050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/>
      </p:grpSpPr>
      <p:graphicFrame>
        <p:nvGraphicFramePr>
          <p:cNvPr id="4194312" name="Object 1"/>
          <p:cNvGraphicFramePr>
            <a:graphicFrameLocks/>
          </p:cNvGraphicFramePr>
          <p:nvPr/>
        </p:nvGraphicFramePr>
        <p:xfrm>
          <a:off x="117475" y="285750"/>
          <a:ext cx="882491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077" imgH="428625" imgW="3905250" progId="Paint.Picture">
                  <p:embed/>
                </p:oleObj>
              </mc:Choice>
              <mc:Fallback>
                <p:oleObj name="" r:id="rId1" spid="" imgH="428625" imgW="3905250" progId="Paint.Picture">
                  <p:embed/>
                  <p:pic>
                    <p:nvPicPr>
                      <p:cNvPr id="2097168" name="Picture 3076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17475" y="285750"/>
                        <a:ext cx="8824913" cy="917575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3" name="Object 3"/>
          <p:cNvGraphicFramePr>
            <a:graphicFrameLocks/>
          </p:cNvGraphicFramePr>
          <p:nvPr/>
        </p:nvGraphicFramePr>
        <p:xfrm>
          <a:off x="117475" y="1377950"/>
          <a:ext cx="8823325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3" spid="_x0000_s3079" imgH="1504950" imgW="5981700" progId="Paint.Picture">
                  <p:embed/>
                </p:oleObj>
              </mc:Choice>
              <mc:Fallback>
                <p:oleObj name="" r:id="rId3" spid="" imgH="1504950" imgW="5981700" progId="Paint.Picture">
                  <p:embed/>
                  <p:pic>
                    <p:nvPicPr>
                      <p:cNvPr id="2097169" name="Picture 3078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tretch>
                        <a:fillRect/>
                      </a:stretch>
                    </p:blipFill>
                    <p:spPr>
                      <a:xfrm>
                        <a:off x="117475" y="1377950"/>
                        <a:ext cx="8823325" cy="5267325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/>
      </p:grpSpPr>
      <p:graphicFrame>
        <p:nvGraphicFramePr>
          <p:cNvPr id="4194314" name="Object 1"/>
          <p:cNvGraphicFramePr>
            <a:graphicFrameLocks/>
          </p:cNvGraphicFramePr>
          <p:nvPr/>
        </p:nvGraphicFramePr>
        <p:xfrm>
          <a:off x="117475" y="285750"/>
          <a:ext cx="8824913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078" imgH="428625" imgW="3905250" progId="Paint.Picture">
                  <p:embed/>
                </p:oleObj>
              </mc:Choice>
              <mc:Fallback>
                <p:oleObj name="" r:id="rId1" spid="" imgH="428625" imgW="3905250" progId="Paint.Picture">
                  <p:embed/>
                  <p:pic>
                    <p:nvPicPr>
                      <p:cNvPr id="2097172" name="Picture 3077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17475" y="285750"/>
                        <a:ext cx="8824913" cy="917575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5" name="Object 5"/>
          <p:cNvGraphicFramePr>
            <a:graphicFrameLocks/>
          </p:cNvGraphicFramePr>
          <p:nvPr/>
        </p:nvGraphicFramePr>
        <p:xfrm>
          <a:off x="117475" y="1425575"/>
          <a:ext cx="8824913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3" spid="_x0000_s3080" imgH="3076575" imgW="6019800" progId="Paint.Picture">
                  <p:embed/>
                </p:oleObj>
              </mc:Choice>
              <mc:Fallback>
                <p:oleObj name="" r:id="rId3" spid="" imgH="3076575" imgW="6019800" progId="Paint.Picture">
                  <p:embed/>
                  <p:pic>
                    <p:nvPicPr>
                      <p:cNvPr id="2097173" name="Picture 3079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tretch>
                        <a:fillRect/>
                      </a:stretch>
                    </p:blipFill>
                    <p:spPr>
                      <a:xfrm>
                        <a:off x="117475" y="1425575"/>
                        <a:ext cx="8824913" cy="5432425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/>
      </p:grpSpPr>
      <p:graphicFrame>
        <p:nvGraphicFramePr>
          <p:cNvPr id="4194316" name="Object 1"/>
          <p:cNvGraphicFramePr>
            <a:graphicFrameLocks/>
          </p:cNvGraphicFramePr>
          <p:nvPr/>
        </p:nvGraphicFramePr>
        <p:xfrm>
          <a:off x="90488" y="122238"/>
          <a:ext cx="8926512" cy="656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081" imgH="3133725" imgW="5648325" progId="Paint.Picture">
                  <p:embed/>
                </p:oleObj>
              </mc:Choice>
              <mc:Fallback>
                <p:oleObj name="" r:id="rId1" spid="" imgH="3133725" imgW="5648325" progId="Paint.Picture">
                  <p:embed/>
                  <p:pic>
                    <p:nvPicPr>
                      <p:cNvPr id="2097176" name="Picture 3080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90488" y="122238"/>
                        <a:ext cx="8926512" cy="6564312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15133" y="0"/>
            <a:ext cx="7313733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/>
      </p:grpSpPr>
      <p:graphicFrame>
        <p:nvGraphicFramePr>
          <p:cNvPr id="4194317" name="Object 1"/>
          <p:cNvGraphicFramePr>
            <a:graphicFrameLocks/>
          </p:cNvGraphicFramePr>
          <p:nvPr/>
        </p:nvGraphicFramePr>
        <p:xfrm>
          <a:off x="142875" y="84138"/>
          <a:ext cx="8834438" cy="666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" r:id="rId1" spid="_x0000_s3082" imgH="2733675" imgW="5876925" progId="Paint.Picture">
                  <p:embed/>
                </p:oleObj>
              </mc:Choice>
              <mc:Fallback>
                <p:oleObj name="" r:id="rId1" spid="" imgH="2733675" imgW="5876925" progId="Paint.Picture">
                  <p:embed/>
                  <p:pic>
                    <p:nvPicPr>
                      <p:cNvPr id="2097179" name="Picture 3081"/>
                      <p:cNvPicPr>
                        <a:picLocks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tretch>
                        <a:fillRect/>
                      </a:stretch>
                    </p:blipFill>
                    <p:spPr>
                      <a:xfrm>
                        <a:off x="142875" y="84138"/>
                        <a:ext cx="8834438" cy="6665912"/>
                      </a:xfrm>
                      <a:prstGeom prst="rect"/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344529" y="0"/>
            <a:ext cx="8454942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WPS Presentation</dc:title>
  <dc:creator>SM-A305F</dc:creator>
  <cp:lastModifiedBy>ECEME03</cp:lastModifiedBy>
  <dcterms:created xsi:type="dcterms:W3CDTF">2024-02-24T14:12:00Z</dcterms:created>
  <dcterms:modified xsi:type="dcterms:W3CDTF">2024-03-03T13:23:32Z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80239B29FC9B4CDDAD165AF5FB2B2E94_12</vt:lpwstr>
  </property>
  <property fmtid="{D5CDD505-2E9C-101B-9397-08002B2CF9AE}" pid="3" name="KSOProductBuildVer">
    <vt:lpwstr>1033-12.2.0.13489</vt:lpwstr>
  </property>
</Properties>
</file>